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9" r:id="rId2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499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629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1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519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8763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0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6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9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109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513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99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1C4E-68B8-4438-9634-7C3EE2E65305}" type="datetimeFigureOut">
              <a:rPr lang="it-IT" smtClean="0"/>
              <a:t>22/10/2025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9F9E7-8B60-41B0-A949-F271D15189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23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web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65" y="759132"/>
            <a:ext cx="8229600" cy="6262769"/>
          </a:xfrm>
          <a:prstGeom prst="rect">
            <a:avLst/>
          </a:prstGeom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sellaDiTesto 11"/>
          <p:cNvSpPr txBox="1"/>
          <p:nvPr/>
        </p:nvSpPr>
        <p:spPr>
          <a:xfrm>
            <a:off x="8393502" y="2441275"/>
            <a:ext cx="37179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OBESITY MANAGEMENT MEDICATIONS: LINEE GUIDA</a:t>
            </a: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 smtClean="0"/>
          </a:p>
          <a:p>
            <a:endParaRPr lang="en-US" dirty="0"/>
          </a:p>
          <a:p>
            <a:pPr algn="ctr"/>
            <a:r>
              <a:rPr lang="en-US" dirty="0" smtClean="0"/>
              <a:t>Dr. Matteo </a:t>
            </a:r>
            <a:r>
              <a:rPr lang="en-US" dirty="0" err="1" smtClean="0"/>
              <a:t>Monami</a:t>
            </a:r>
            <a:endParaRPr lang="en-US" dirty="0" smtClean="0"/>
          </a:p>
          <a:p>
            <a:pPr algn="ctr"/>
            <a:r>
              <a:rPr lang="en-US" i="1" dirty="0" err="1" smtClean="0"/>
              <a:t>Careggi</a:t>
            </a:r>
            <a:r>
              <a:rPr lang="en-US" i="1" dirty="0" smtClean="0"/>
              <a:t> Teaching Hospital,</a:t>
            </a:r>
          </a:p>
          <a:p>
            <a:pPr algn="ctr"/>
            <a:r>
              <a:rPr lang="en-US" i="1" dirty="0" smtClean="0"/>
              <a:t>Firenze</a:t>
            </a:r>
            <a:r>
              <a:rPr lang="it-IT" i="1" dirty="0" smtClean="0"/>
              <a:t>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957260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13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Methods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620304" y="6171092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Barazzoni</a:t>
            </a:r>
            <a:r>
              <a:rPr lang="it-IT" sz="1200" dirty="0" smtClean="0"/>
              <a:t> R, et al., EWD, 2025; Manuscript </a:t>
            </a:r>
            <a:r>
              <a:rPr lang="it-IT" sz="1200" dirty="0" err="1" smtClean="0"/>
              <a:t>submitted</a:t>
            </a:r>
            <a:endParaRPr lang="it-IT" sz="1200" dirty="0" smtClean="0"/>
          </a:p>
          <a:p>
            <a:r>
              <a:rPr lang="it-IT" sz="1200" dirty="0" err="1" smtClean="0"/>
              <a:t>McGowan</a:t>
            </a:r>
            <a:r>
              <a:rPr lang="it-IT" sz="1200" dirty="0" smtClean="0"/>
              <a:t> B, et al., </a:t>
            </a:r>
            <a:r>
              <a:rPr lang="it-IT" sz="1200" dirty="0" err="1" smtClean="0"/>
              <a:t>Nat</a:t>
            </a:r>
            <a:r>
              <a:rPr lang="it-IT" sz="1200" dirty="0" smtClean="0"/>
              <a:t> </a:t>
            </a:r>
            <a:r>
              <a:rPr lang="it-IT" sz="1200" dirty="0" err="1" smtClean="0"/>
              <a:t>Med</a:t>
            </a:r>
            <a:r>
              <a:rPr lang="it-IT" sz="1200" dirty="0" smtClean="0"/>
              <a:t>, 2025; 3229–3232</a:t>
            </a:r>
          </a:p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301594"/>
              </p:ext>
            </p:extLst>
          </p:nvPr>
        </p:nvGraphicFramePr>
        <p:xfrm>
          <a:off x="893313" y="1340768"/>
          <a:ext cx="8469757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57">
                  <a:extLst>
                    <a:ext uri="{9D8B030D-6E8A-4147-A177-3AD203B41FA5}">
                      <a16:colId xmlns:a16="http://schemas.microsoft.com/office/drawing/2014/main" val="8198308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81779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48582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832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Characteristics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Canadian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EASO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0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GRADE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Network Meta-</a:t>
                      </a:r>
                      <a:r>
                        <a:rPr lang="it-IT" dirty="0" err="1" smtClean="0"/>
                        <a:t>analysis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Up</a:t>
                      </a:r>
                      <a:r>
                        <a:rPr lang="it-IT" baseline="0" dirty="0" smtClean="0"/>
                        <a:t> to May 2025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5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ASCVD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76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4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Prediabetes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MASH/MASLD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OSAS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Dyslipidemia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Hypertension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7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Surgical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options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996723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6613" y="1732473"/>
            <a:ext cx="341102" cy="34110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704" y="1720972"/>
            <a:ext cx="341102" cy="34110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5791" y="1712344"/>
            <a:ext cx="341102" cy="34110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455" y="2106285"/>
            <a:ext cx="341102" cy="34110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542" y="2097657"/>
            <a:ext cx="341102" cy="3411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2992" y="2068011"/>
            <a:ext cx="323977" cy="381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3737" y="2471469"/>
            <a:ext cx="341102" cy="34110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7709" y="2461950"/>
            <a:ext cx="311781" cy="36751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0796" y="2461951"/>
            <a:ext cx="323977" cy="381891"/>
          </a:xfrm>
          <a:prstGeom prst="rect">
            <a:avLst/>
          </a:prstGeom>
        </p:spPr>
      </p:pic>
      <p:pic>
        <p:nvPicPr>
          <p:cNvPr id="25" name="Immagin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0991" y="2851031"/>
            <a:ext cx="341102" cy="341102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082" y="2839530"/>
            <a:ext cx="341102" cy="34110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0169" y="2830902"/>
            <a:ext cx="341102" cy="34110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742" y="3219092"/>
            <a:ext cx="341102" cy="34110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833" y="3207591"/>
            <a:ext cx="341102" cy="341102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5920" y="3198963"/>
            <a:ext cx="341102" cy="341102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20" y="3587152"/>
            <a:ext cx="341102" cy="34110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11" y="3575651"/>
            <a:ext cx="341102" cy="341102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298" y="3567023"/>
            <a:ext cx="341102" cy="341102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369" y="3952336"/>
            <a:ext cx="341102" cy="341102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460" y="3940835"/>
            <a:ext cx="341102" cy="341102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547" y="3932207"/>
            <a:ext cx="341102" cy="341102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120" y="4320397"/>
            <a:ext cx="341102" cy="341102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7211" y="4308896"/>
            <a:ext cx="341102" cy="341102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0298" y="4300268"/>
            <a:ext cx="341102" cy="341102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5498" y="4688457"/>
            <a:ext cx="341102" cy="34110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89" y="4676956"/>
            <a:ext cx="341102" cy="341102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676" y="4668328"/>
            <a:ext cx="341102" cy="341102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4124" y="5059394"/>
            <a:ext cx="341102" cy="341102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0215" y="5047893"/>
            <a:ext cx="341102" cy="34110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3302" y="5039265"/>
            <a:ext cx="341102" cy="34110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8502" y="5427454"/>
            <a:ext cx="341102" cy="341102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593" y="5415953"/>
            <a:ext cx="341102" cy="34110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680" y="5407325"/>
            <a:ext cx="341102" cy="341102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754" y="5791747"/>
            <a:ext cx="323977" cy="38189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094" y="5800373"/>
            <a:ext cx="323977" cy="38189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2058" y="5792638"/>
            <a:ext cx="341102" cy="341102"/>
          </a:xfrm>
          <a:prstGeom prst="rect">
            <a:avLst/>
          </a:prstGeom>
        </p:spPr>
      </p:pic>
      <p:sp>
        <p:nvSpPr>
          <p:cNvPr id="52" name="CasellaDiTesto 51"/>
          <p:cNvSpPr txBox="1"/>
          <p:nvPr/>
        </p:nvSpPr>
        <p:spPr>
          <a:xfrm>
            <a:off x="9781309" y="1662545"/>
            <a:ext cx="198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Subjects</a:t>
            </a:r>
            <a:r>
              <a:rPr lang="it-IT" dirty="0" smtClean="0"/>
              <a:t> with BMI&gt;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8935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13335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Methods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8620304" y="6171092"/>
            <a:ext cx="35060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Barazzoni</a:t>
            </a:r>
            <a:r>
              <a:rPr lang="it-IT" sz="1200" dirty="0" smtClean="0"/>
              <a:t> R, et al., EWD, 2025; Manuscript </a:t>
            </a:r>
            <a:r>
              <a:rPr lang="it-IT" sz="1200" dirty="0" err="1" smtClean="0"/>
              <a:t>submitted</a:t>
            </a:r>
            <a:endParaRPr lang="it-IT" sz="1200" dirty="0" smtClean="0"/>
          </a:p>
          <a:p>
            <a:r>
              <a:rPr lang="it-IT" sz="1200" dirty="0" err="1" smtClean="0"/>
              <a:t>McGowan</a:t>
            </a:r>
            <a:r>
              <a:rPr lang="it-IT" sz="1200" dirty="0" smtClean="0"/>
              <a:t> B, et al., </a:t>
            </a:r>
            <a:r>
              <a:rPr lang="it-IT" sz="1200" dirty="0" err="1" smtClean="0"/>
              <a:t>Nat</a:t>
            </a:r>
            <a:r>
              <a:rPr lang="it-IT" sz="1200" dirty="0" smtClean="0"/>
              <a:t> </a:t>
            </a:r>
            <a:r>
              <a:rPr lang="it-IT" sz="1200" dirty="0" err="1" smtClean="0"/>
              <a:t>Med</a:t>
            </a:r>
            <a:r>
              <a:rPr lang="it-IT" sz="1200" dirty="0" smtClean="0"/>
              <a:t>, 2025; 3229–3232</a:t>
            </a:r>
          </a:p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027919"/>
              </p:ext>
            </p:extLst>
          </p:nvPr>
        </p:nvGraphicFramePr>
        <p:xfrm>
          <a:off x="893313" y="1340768"/>
          <a:ext cx="8469757" cy="4820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757">
                  <a:extLst>
                    <a:ext uri="{9D8B030D-6E8A-4147-A177-3AD203B41FA5}">
                      <a16:colId xmlns:a16="http://schemas.microsoft.com/office/drawing/2014/main" val="81983088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91817790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485820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23832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Characteristics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Canadian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EASO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SIO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02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GRADE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5782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Network Meta-</a:t>
                      </a:r>
                      <a:r>
                        <a:rPr lang="it-IT" dirty="0" err="1" smtClean="0"/>
                        <a:t>analysis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Up</a:t>
                      </a:r>
                      <a:r>
                        <a:rPr lang="it-IT" baseline="0" dirty="0" smtClean="0"/>
                        <a:t> to May 2025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754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RCT</a:t>
                      </a:r>
                      <a:r>
                        <a:rPr lang="it-IT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duration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576082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ASCVD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44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39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Prediabetes</a:t>
                      </a: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it-IT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diabetes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MASH/MASLD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OSAS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25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Hyperten</a:t>
                      </a:r>
                      <a:r>
                        <a:rPr lang="it-IT" dirty="0" smtClean="0"/>
                        <a:t>./</a:t>
                      </a:r>
                      <a:r>
                        <a:rPr lang="it-IT" dirty="0" err="1" smtClean="0"/>
                        <a:t>Dyslipid</a:t>
                      </a:r>
                      <a:r>
                        <a:rPr lang="it-IT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47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err="1" smtClean="0"/>
                        <a:t>Surgical</a:t>
                      </a:r>
                      <a:r>
                        <a:rPr lang="it-IT" dirty="0" smtClean="0"/>
                        <a:t>/</a:t>
                      </a:r>
                      <a:r>
                        <a:rPr lang="it-IT" dirty="0" err="1" smtClean="0"/>
                        <a:t>Endos</a:t>
                      </a:r>
                      <a:r>
                        <a:rPr lang="it-IT" dirty="0" smtClean="0"/>
                        <a:t>.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baseline="0" dirty="0" err="1" smtClean="0"/>
                        <a:t>options</a:t>
                      </a:r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996723"/>
                  </a:ext>
                </a:extLst>
              </a:tr>
            </a:tbl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47" y="1732473"/>
            <a:ext cx="341102" cy="341102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1720972"/>
            <a:ext cx="341102" cy="34110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1712344"/>
            <a:ext cx="341102" cy="341102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2106285"/>
            <a:ext cx="341102" cy="341102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2097657"/>
            <a:ext cx="341102" cy="3411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364" y="2068011"/>
            <a:ext cx="323977" cy="381891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2471469"/>
            <a:ext cx="341102" cy="341102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855" y="2461950"/>
            <a:ext cx="311781" cy="367514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812" y="2461951"/>
            <a:ext cx="323977" cy="381891"/>
          </a:xfrm>
          <a:prstGeom prst="rect">
            <a:avLst/>
          </a:prstGeom>
        </p:spPr>
      </p:pic>
      <p:pic>
        <p:nvPicPr>
          <p:cNvPr id="26" name="Immagin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2839530"/>
            <a:ext cx="341102" cy="341102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2830902"/>
            <a:ext cx="341102" cy="341102"/>
          </a:xfrm>
          <a:prstGeom prst="rect">
            <a:avLst/>
          </a:prstGeom>
        </p:spPr>
      </p:pic>
      <p:pic>
        <p:nvPicPr>
          <p:cNvPr id="28" name="Immagin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3219092"/>
            <a:ext cx="341102" cy="34110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3207591"/>
            <a:ext cx="341102" cy="341102"/>
          </a:xfrm>
          <a:prstGeom prst="rect">
            <a:avLst/>
          </a:prstGeom>
        </p:spPr>
      </p:pic>
      <p:pic>
        <p:nvPicPr>
          <p:cNvPr id="30" name="Immagin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3198963"/>
            <a:ext cx="341102" cy="341102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3587152"/>
            <a:ext cx="341102" cy="341102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3575651"/>
            <a:ext cx="341102" cy="341102"/>
          </a:xfrm>
          <a:prstGeom prst="rect">
            <a:avLst/>
          </a:prstGeom>
        </p:spPr>
      </p:pic>
      <p:pic>
        <p:nvPicPr>
          <p:cNvPr id="33" name="Immagin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3567023"/>
            <a:ext cx="341102" cy="341102"/>
          </a:xfrm>
          <a:prstGeom prst="rect">
            <a:avLst/>
          </a:prstGeom>
        </p:spPr>
      </p:pic>
      <p:pic>
        <p:nvPicPr>
          <p:cNvPr id="34" name="Immagin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3952336"/>
            <a:ext cx="341102" cy="341102"/>
          </a:xfrm>
          <a:prstGeom prst="rect">
            <a:avLst/>
          </a:prstGeom>
        </p:spPr>
      </p:pic>
      <p:pic>
        <p:nvPicPr>
          <p:cNvPr id="35" name="Immagin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3940835"/>
            <a:ext cx="341102" cy="341102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3932207"/>
            <a:ext cx="341102" cy="341102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4320397"/>
            <a:ext cx="341102" cy="341102"/>
          </a:xfrm>
          <a:prstGeom prst="rect">
            <a:avLst/>
          </a:prstGeom>
        </p:spPr>
      </p:pic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4308896"/>
            <a:ext cx="341102" cy="341102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4300268"/>
            <a:ext cx="341102" cy="341102"/>
          </a:xfrm>
          <a:prstGeom prst="rect">
            <a:avLst/>
          </a:prstGeom>
        </p:spPr>
      </p:pic>
      <p:pic>
        <p:nvPicPr>
          <p:cNvPr id="40" name="Immagin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4688457"/>
            <a:ext cx="341102" cy="341102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4676956"/>
            <a:ext cx="341102" cy="341102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4668328"/>
            <a:ext cx="341102" cy="341102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5059394"/>
            <a:ext cx="341102" cy="341102"/>
          </a:xfrm>
          <a:prstGeom prst="rect">
            <a:avLst/>
          </a:prstGeom>
        </p:spPr>
      </p:pic>
      <p:pic>
        <p:nvPicPr>
          <p:cNvPr id="44" name="Immagin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5047893"/>
            <a:ext cx="341102" cy="341102"/>
          </a:xfrm>
          <a:prstGeom prst="rect">
            <a:avLst/>
          </a:prstGeom>
        </p:spPr>
      </p:pic>
      <p:pic>
        <p:nvPicPr>
          <p:cNvPr id="45" name="Immagine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5039265"/>
            <a:ext cx="341102" cy="34110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1" y="5427454"/>
            <a:ext cx="341102" cy="341102"/>
          </a:xfrm>
          <a:prstGeom prst="rect">
            <a:avLst/>
          </a:prstGeom>
        </p:spPr>
      </p:pic>
      <p:pic>
        <p:nvPicPr>
          <p:cNvPr id="47" name="Immagin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194" y="5415953"/>
            <a:ext cx="341102" cy="341102"/>
          </a:xfrm>
          <a:prstGeom prst="rect">
            <a:avLst/>
          </a:prstGeom>
        </p:spPr>
      </p:pic>
      <p:pic>
        <p:nvPicPr>
          <p:cNvPr id="48" name="Immagine 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5407325"/>
            <a:ext cx="341102" cy="341102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364" y="5791747"/>
            <a:ext cx="323977" cy="381891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7757" y="5800373"/>
            <a:ext cx="323977" cy="381891"/>
          </a:xfrm>
          <a:prstGeom prst="rect">
            <a:avLst/>
          </a:prstGeom>
        </p:spPr>
      </p:pic>
      <p:pic>
        <p:nvPicPr>
          <p:cNvPr id="51" name="Immagine 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49" y="5792638"/>
            <a:ext cx="341102" cy="341102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24619" y="1690255"/>
            <a:ext cx="8842075" cy="15609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621102" y="5719312"/>
            <a:ext cx="8842075" cy="5003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473" y="1730885"/>
            <a:ext cx="294629" cy="347297"/>
          </a:xfrm>
          <a:prstGeom prst="rect">
            <a:avLst/>
          </a:prstGeom>
        </p:spPr>
      </p:pic>
      <p:pic>
        <p:nvPicPr>
          <p:cNvPr id="54" name="Immagin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9510" y="2848484"/>
            <a:ext cx="323977" cy="38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475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9146776" y="6429709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3" y="961549"/>
            <a:ext cx="5700186" cy="180657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19" y="2992550"/>
            <a:ext cx="4880952" cy="3463668"/>
          </a:xfrm>
          <a:prstGeom prst="rect">
            <a:avLst/>
          </a:prstGeom>
        </p:spPr>
      </p:pic>
      <p:cxnSp>
        <p:nvCxnSpPr>
          <p:cNvPr id="11" name="Connettore diritto 10"/>
          <p:cNvCxnSpPr/>
          <p:nvPr/>
        </p:nvCxnSpPr>
        <p:spPr>
          <a:xfrm>
            <a:off x="1080655" y="5458691"/>
            <a:ext cx="3823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>
            <a:off x="457201" y="5629564"/>
            <a:ext cx="4077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>
            <a:off x="452583" y="5846619"/>
            <a:ext cx="407785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7871" y="1745671"/>
            <a:ext cx="4837787" cy="4581238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6326909" y="123767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0590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9146776" y="6429709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613" y="961549"/>
            <a:ext cx="5700186" cy="1806571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78691" y="3020292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45" y="3658374"/>
            <a:ext cx="7037546" cy="168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4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0" y="719386"/>
            <a:ext cx="4191066" cy="2190069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9999" y="899501"/>
            <a:ext cx="5524927" cy="558442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562" y="3134631"/>
            <a:ext cx="4020111" cy="3562847"/>
          </a:xfrm>
          <a:prstGeom prst="rect">
            <a:avLst/>
          </a:prstGeom>
        </p:spPr>
      </p:pic>
      <p:cxnSp>
        <p:nvCxnSpPr>
          <p:cNvPr id="10" name="Connettore diritto 9"/>
          <p:cNvCxnSpPr/>
          <p:nvPr/>
        </p:nvCxnSpPr>
        <p:spPr>
          <a:xfrm>
            <a:off x="1293092" y="4886037"/>
            <a:ext cx="1126836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9077301" y="6532478"/>
            <a:ext cx="31146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/>
              <a:t>McGowan</a:t>
            </a:r>
            <a:r>
              <a:rPr lang="it-IT" sz="1200" dirty="0"/>
              <a:t> B, et al., </a:t>
            </a:r>
            <a:r>
              <a:rPr lang="it-IT" sz="1200" dirty="0" err="1"/>
              <a:t>Nat</a:t>
            </a:r>
            <a:r>
              <a:rPr lang="it-IT" sz="1200" dirty="0"/>
              <a:t> </a:t>
            </a:r>
            <a:r>
              <a:rPr lang="it-IT" sz="1200" dirty="0" err="1"/>
              <a:t>Med</a:t>
            </a:r>
            <a:r>
              <a:rPr lang="it-IT" sz="1200" dirty="0"/>
              <a:t>, 2025; 3229–3232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10007601" y="928255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2516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0" y="719386"/>
            <a:ext cx="4191066" cy="2190069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4908" y="794046"/>
            <a:ext cx="7459066" cy="536826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9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McGowan</a:t>
            </a:r>
            <a:r>
              <a:rPr lang="it-IT" sz="1400" dirty="0"/>
              <a:t> B, et al.,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Med</a:t>
            </a:r>
            <a:r>
              <a:rPr lang="it-IT" sz="1400" dirty="0"/>
              <a:t>, 2025; 3229–3232</a:t>
            </a:r>
          </a:p>
        </p:txBody>
      </p:sp>
      <p:cxnSp>
        <p:nvCxnSpPr>
          <p:cNvPr id="14" name="Connettore diritto 13"/>
          <p:cNvCxnSpPr/>
          <p:nvPr/>
        </p:nvCxnSpPr>
        <p:spPr>
          <a:xfrm flipV="1">
            <a:off x="9337963" y="1311564"/>
            <a:ext cx="0" cy="113607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tangolo 14"/>
          <p:cNvSpPr/>
          <p:nvPr/>
        </p:nvSpPr>
        <p:spPr>
          <a:xfrm>
            <a:off x="5440218" y="2142835"/>
            <a:ext cx="5153891" cy="341747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5435599" y="1399308"/>
            <a:ext cx="5153891" cy="47567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Connettore diritto 17"/>
          <p:cNvCxnSpPr/>
          <p:nvPr/>
        </p:nvCxnSpPr>
        <p:spPr>
          <a:xfrm>
            <a:off x="8174182" y="5985164"/>
            <a:ext cx="275243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9250218" y="715818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434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60" y="719386"/>
            <a:ext cx="4191066" cy="219006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9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McGowan</a:t>
            </a:r>
            <a:r>
              <a:rPr lang="it-IT" sz="1400" dirty="0"/>
              <a:t> B, et al.,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Med</a:t>
            </a:r>
            <a:r>
              <a:rPr lang="it-IT" sz="1400" dirty="0"/>
              <a:t>, 2025; 3229–3232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209309" y="6049820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4516581" y="1330741"/>
            <a:ext cx="4655128" cy="5199368"/>
            <a:chOff x="4516581" y="1330741"/>
            <a:chExt cx="4222339" cy="463595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5"/>
            <a:srcRect r="43715"/>
            <a:stretch/>
          </p:blipFill>
          <p:spPr>
            <a:xfrm>
              <a:off x="4596142" y="1330741"/>
              <a:ext cx="4067380" cy="4617477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6253019" y="2798618"/>
              <a:ext cx="2485901" cy="31680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Rettangolo 16"/>
            <p:cNvSpPr/>
            <p:nvPr/>
          </p:nvSpPr>
          <p:spPr>
            <a:xfrm>
              <a:off x="4516581" y="5384799"/>
              <a:ext cx="1911927" cy="54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Rettangolo 19"/>
            <p:cNvSpPr/>
            <p:nvPr/>
          </p:nvSpPr>
          <p:spPr>
            <a:xfrm>
              <a:off x="5444835" y="5241635"/>
              <a:ext cx="1911927" cy="54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21" name="Immagine 20"/>
          <p:cNvPicPr>
            <a:picLocks noChangeAspect="1"/>
          </p:cNvPicPr>
          <p:nvPr/>
        </p:nvPicPr>
        <p:blipFill rotWithShape="1">
          <a:blip r:embed="rId6"/>
          <a:srcRect l="12382" r="10473" b="67304"/>
          <a:stretch/>
        </p:blipFill>
        <p:spPr>
          <a:xfrm>
            <a:off x="6354617" y="4165319"/>
            <a:ext cx="5754256" cy="17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40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r="53617"/>
          <a:stretch/>
        </p:blipFill>
        <p:spPr>
          <a:xfrm>
            <a:off x="4082470" y="1295309"/>
            <a:ext cx="3694547" cy="3348300"/>
          </a:xfrm>
          <a:prstGeom prst="rect">
            <a:avLst/>
          </a:prstGeom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041707" y="6467825"/>
            <a:ext cx="406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Barazzoni</a:t>
            </a:r>
            <a:r>
              <a:rPr lang="it-IT" sz="1400" dirty="0"/>
              <a:t> R, et al., EWD, 2025; Manuscript </a:t>
            </a:r>
            <a:r>
              <a:rPr lang="it-IT" sz="1400" dirty="0" err="1"/>
              <a:t>submitted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8544" y="258618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279569" y="1237671"/>
            <a:ext cx="1524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 obesity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33054" y="320040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 obesity</a:t>
            </a:r>
            <a:endParaRPr lang="it-IT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8945417" y="257232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III obesity</a:t>
            </a:r>
            <a:endParaRPr lang="it-IT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80" y="3580943"/>
            <a:ext cx="3286584" cy="3277057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310" y="3083726"/>
            <a:ext cx="3973052" cy="329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31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041707" y="6467825"/>
            <a:ext cx="406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Barazzoni</a:t>
            </a:r>
            <a:r>
              <a:rPr lang="it-IT" sz="1400" dirty="0"/>
              <a:t> R, et al., EWD, 2025; Manuscript </a:t>
            </a:r>
            <a:r>
              <a:rPr lang="it-IT" sz="1400" dirty="0" err="1"/>
              <a:t>submitted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8544" y="258618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5751" y="3131126"/>
            <a:ext cx="1524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 obesity</a:t>
            </a:r>
            <a:endParaRPr lang="it-IT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308" y="3639491"/>
            <a:ext cx="8208369" cy="25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418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041707" y="6467825"/>
            <a:ext cx="406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Barazzoni</a:t>
            </a:r>
            <a:r>
              <a:rPr lang="it-IT" sz="1400" dirty="0"/>
              <a:t> R, et al., EWD, 2025; Manuscript </a:t>
            </a:r>
            <a:r>
              <a:rPr lang="it-IT" sz="1400" dirty="0" err="1"/>
              <a:t>submitted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8544" y="258618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5751" y="3131126"/>
            <a:ext cx="15856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 obesity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/>
          <a:srcRect t="2409"/>
          <a:stretch/>
        </p:blipFill>
        <p:spPr>
          <a:xfrm>
            <a:off x="601632" y="3694547"/>
            <a:ext cx="7304696" cy="276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7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87547" y="97849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Dr. M. Monami ha ricevuto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speaking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fees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grant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da: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Boehringer</a:t>
            </a: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Lilly</a:t>
            </a: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Novonordisk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Biocomposites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Molteni</a:t>
            </a:r>
          </a:p>
          <a:p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 da Società Scientifiche: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SICOB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IFSO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SIO</a:t>
            </a:r>
          </a:p>
          <a:p>
            <a:pPr marL="285750" indent="-285750">
              <a:buFontTx/>
              <a:buChar char="-"/>
            </a:pPr>
            <a:r>
              <a:rPr lang="it-IT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ESE</a:t>
            </a:r>
            <a:endParaRPr lang="it-IT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4706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ttangolo 11"/>
          <p:cNvSpPr/>
          <p:nvPr/>
        </p:nvSpPr>
        <p:spPr>
          <a:xfrm>
            <a:off x="8041707" y="6467825"/>
            <a:ext cx="406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Barazzoni</a:t>
            </a:r>
            <a:r>
              <a:rPr lang="it-IT" sz="1400" dirty="0"/>
              <a:t> R, et al., EWD, 2025; Manuscript </a:t>
            </a:r>
            <a:r>
              <a:rPr lang="it-IT" sz="1400" dirty="0" err="1"/>
              <a:t>submitted</a:t>
            </a:r>
            <a:endParaRPr lang="it-IT" sz="1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38544" y="2586183"/>
            <a:ext cx="1347485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Body </a:t>
            </a:r>
            <a:r>
              <a:rPr lang="it-IT" dirty="0" err="1" smtClean="0">
                <a:solidFill>
                  <a:schemeClr val="bg1"/>
                </a:solidFill>
              </a:rPr>
              <a:t>weight</a:t>
            </a:r>
            <a:endParaRPr lang="it-IT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2" y="801133"/>
            <a:ext cx="4634129" cy="156337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45751" y="3131126"/>
            <a:ext cx="164660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b="1" dirty="0" smtClean="0"/>
              <a:t>Class III obesity</a:t>
            </a:r>
            <a:endParaRPr lang="it-IT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709" y="3564890"/>
            <a:ext cx="7882527" cy="271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745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ttangolo 15"/>
          <p:cNvSpPr/>
          <p:nvPr/>
        </p:nvSpPr>
        <p:spPr>
          <a:xfrm>
            <a:off x="612376" y="6438945"/>
            <a:ext cx="27013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dirty="0" err="1" smtClean="0"/>
              <a:t>Pedersen</a:t>
            </a:r>
            <a:r>
              <a:rPr lang="it-IT" sz="1200" dirty="0" smtClean="0"/>
              <a:t> S, et al., CMAJ 2025; E797-809</a:t>
            </a:r>
            <a:endParaRPr lang="it-IT" sz="1200" dirty="0"/>
          </a:p>
        </p:txBody>
      </p:sp>
      <p:pic>
        <p:nvPicPr>
          <p:cNvPr id="53" name="Immagin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30641"/>
            <a:ext cx="3315855" cy="10509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/>
          <a:srcRect l="9431" r="23596" b="55267"/>
          <a:stretch/>
        </p:blipFill>
        <p:spPr>
          <a:xfrm>
            <a:off x="157018" y="1834924"/>
            <a:ext cx="4017818" cy="275282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4"/>
          <a:srcRect l="9169" t="44457" r="24016"/>
          <a:stretch/>
        </p:blipFill>
        <p:spPr>
          <a:xfrm>
            <a:off x="4119416" y="2331312"/>
            <a:ext cx="4008582" cy="341832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/>
          <a:srcRect l="7473" r="23117" b="3836"/>
          <a:stretch/>
        </p:blipFill>
        <p:spPr>
          <a:xfrm>
            <a:off x="8127998" y="2605443"/>
            <a:ext cx="3888510" cy="419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6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42" y="673205"/>
            <a:ext cx="3307296" cy="1728249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558943" y="6449352"/>
            <a:ext cx="35961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/>
              <a:t>McGowan</a:t>
            </a:r>
            <a:r>
              <a:rPr lang="it-IT" sz="1400" dirty="0"/>
              <a:t> B, et al., </a:t>
            </a:r>
            <a:r>
              <a:rPr lang="it-IT" sz="1400" dirty="0" err="1"/>
              <a:t>Nat</a:t>
            </a:r>
            <a:r>
              <a:rPr lang="it-IT" sz="1400" dirty="0"/>
              <a:t> </a:t>
            </a:r>
            <a:r>
              <a:rPr lang="it-IT" sz="1400" dirty="0" err="1"/>
              <a:t>Med</a:t>
            </a:r>
            <a:r>
              <a:rPr lang="it-IT" sz="1400" dirty="0"/>
              <a:t>, 2025; 3229–3232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3057236" y="998231"/>
            <a:ext cx="7730836" cy="5178650"/>
            <a:chOff x="4516581" y="1330741"/>
            <a:chExt cx="7012097" cy="4617477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4"/>
            <a:srcRect r="4067"/>
            <a:stretch/>
          </p:blipFill>
          <p:spPr>
            <a:xfrm>
              <a:off x="4596141" y="1330741"/>
              <a:ext cx="6932537" cy="4617477"/>
            </a:xfrm>
            <a:prstGeom prst="rect">
              <a:avLst/>
            </a:prstGeom>
          </p:spPr>
        </p:pic>
        <p:sp>
          <p:nvSpPr>
            <p:cNvPr id="17" name="Rettangolo 16"/>
            <p:cNvSpPr/>
            <p:nvPr/>
          </p:nvSpPr>
          <p:spPr>
            <a:xfrm>
              <a:off x="4516581" y="5384799"/>
              <a:ext cx="1911927" cy="5495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779924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38864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892" y="701988"/>
            <a:ext cx="2357188" cy="74706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1574" y="733351"/>
            <a:ext cx="2669590" cy="90061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1419" y="686689"/>
            <a:ext cx="2361649" cy="1234499"/>
          </a:xfrm>
          <a:prstGeom prst="rect">
            <a:avLst/>
          </a:prstGeom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397017"/>
              </p:ext>
            </p:extLst>
          </p:nvPr>
        </p:nvGraphicFramePr>
        <p:xfrm>
          <a:off x="1041094" y="1377738"/>
          <a:ext cx="11030832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833">
                  <a:extLst>
                    <a:ext uri="{9D8B030D-6E8A-4147-A177-3AD203B41FA5}">
                      <a16:colId xmlns:a16="http://schemas.microsoft.com/office/drawing/2014/main" val="819830884"/>
                    </a:ext>
                  </a:extLst>
                </a:gridCol>
                <a:gridCol w="2835131">
                  <a:extLst>
                    <a:ext uri="{9D8B030D-6E8A-4147-A177-3AD203B41FA5}">
                      <a16:colId xmlns:a16="http://schemas.microsoft.com/office/drawing/2014/main" val="1918177906"/>
                    </a:ext>
                  </a:extLst>
                </a:gridCol>
                <a:gridCol w="2646434">
                  <a:extLst>
                    <a:ext uri="{9D8B030D-6E8A-4147-A177-3AD203B41FA5}">
                      <a16:colId xmlns:a16="http://schemas.microsoft.com/office/drawing/2014/main" val="448582085"/>
                    </a:ext>
                  </a:extLst>
                </a:gridCol>
                <a:gridCol w="2646434">
                  <a:extLst>
                    <a:ext uri="{9D8B030D-6E8A-4147-A177-3AD203B41FA5}">
                      <a16:colId xmlns:a16="http://schemas.microsoft.com/office/drawing/2014/main" val="32383275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1600" dirty="0" err="1" smtClean="0"/>
                        <a:t>Characteristics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Canadian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EASO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SIO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602189"/>
                  </a:ext>
                </a:extLst>
              </a:tr>
              <a:tr h="370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Cardiovascular</a:t>
                      </a:r>
                      <a:r>
                        <a:rPr lang="it-IT" sz="16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disease</a:t>
                      </a:r>
                      <a:endParaRPr lang="it-IT" sz="16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Naltrexone</a:t>
                      </a:r>
                      <a:r>
                        <a:rPr lang="it-IT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/</a:t>
                      </a:r>
                      <a:r>
                        <a:rPr lang="it-IT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Bupropion</a:t>
                      </a:r>
                      <a:endParaRPr lang="it-IT" sz="1600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r>
                        <a:rPr lang="it-IT" sz="1600" b="1" dirty="0" smtClean="0"/>
                        <a:t> </a:t>
                      </a:r>
                    </a:p>
                    <a:p>
                      <a:pPr algn="ctr"/>
                      <a:r>
                        <a:rPr lang="it-IT" sz="1600" b="0" i="1" dirty="0" smtClean="0"/>
                        <a:t>(</a:t>
                      </a:r>
                      <a:r>
                        <a:rPr lang="it-IT" sz="1600" b="0" i="1" dirty="0" err="1" smtClean="0"/>
                        <a:t>Overweight</a:t>
                      </a:r>
                      <a:r>
                        <a:rPr lang="it-IT" sz="1600" b="0" i="1" dirty="0" smtClean="0"/>
                        <a:t> and Class I</a:t>
                      </a:r>
                      <a:r>
                        <a:rPr lang="it-IT" sz="1600" b="0" i="1" baseline="0" dirty="0" smtClean="0"/>
                        <a:t>)</a:t>
                      </a:r>
                      <a:endParaRPr lang="it-IT" sz="1600" b="0" i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49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Heart</a:t>
                      </a:r>
                      <a:r>
                        <a:rPr lang="it-IT" sz="16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failure</a:t>
                      </a:r>
                      <a:endParaRPr lang="it-IT" sz="16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="1" dirty="0" smtClean="0"/>
                        <a:t>/</a:t>
                      </a:r>
                      <a:r>
                        <a:rPr lang="it-IT" sz="1600" b="1" dirty="0" err="1" smtClean="0"/>
                        <a:t>Semaglutide</a:t>
                      </a:r>
                      <a:endParaRPr lang="it-IT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="1" dirty="0" smtClean="0"/>
                        <a:t>/</a:t>
                      </a:r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="1" dirty="0" smtClean="0"/>
                        <a:t>/</a:t>
                      </a:r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smtClean="0"/>
                        <a:t>(Class II)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969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Prediabetes</a:t>
                      </a:r>
                      <a:endParaRPr lang="it-IT" sz="16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Lirag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Orlis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Tirzep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Semag</a:t>
                      </a:r>
                      <a:r>
                        <a:rPr lang="it-IT" sz="1600" b="1" dirty="0" smtClean="0"/>
                        <a:t>.</a:t>
                      </a:r>
                      <a:endParaRPr lang="it-IT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="1" dirty="0" smtClean="0"/>
                        <a:t>/</a:t>
                      </a:r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Liraglutide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smtClean="0"/>
                        <a:t>Lira/</a:t>
                      </a:r>
                      <a:r>
                        <a:rPr lang="it-IT" sz="1600" b="1" dirty="0" err="1" smtClean="0"/>
                        <a:t>Orlistat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smtClean="0"/>
                        <a:t>(Class I)</a:t>
                      </a:r>
                    </a:p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smtClean="0"/>
                        <a:t>(Class II)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631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600" b="0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Type 2 </a:t>
                      </a:r>
                      <a:r>
                        <a:rPr lang="it-IT" sz="16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diabetes</a:t>
                      </a:r>
                      <a:endParaRPr lang="it-IT" sz="16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Semag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Tirzep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Lirag</a:t>
                      </a:r>
                      <a:r>
                        <a:rPr lang="it-IT" sz="1600" b="1" dirty="0" smtClean="0"/>
                        <a:t>./NB/</a:t>
                      </a:r>
                      <a:r>
                        <a:rPr lang="it-IT" sz="1600" b="1" dirty="0" err="1" smtClean="0"/>
                        <a:t>Orlis</a:t>
                      </a:r>
                      <a:endParaRPr lang="it-IT" sz="1600" b="1" dirty="0" smtClean="0"/>
                    </a:p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="1" dirty="0" smtClean="0"/>
                        <a:t>/</a:t>
                      </a:r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Liraglutide</a:t>
                      </a:r>
                      <a:r>
                        <a:rPr lang="it-IT" sz="16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/NB</a:t>
                      </a:r>
                      <a:endParaRPr lang="it-IT" sz="1600" dirty="0" smtClean="0"/>
                    </a:p>
                    <a:p>
                      <a:pPr algn="ctr"/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smtClean="0"/>
                        <a:t>(Class I)</a:t>
                      </a:r>
                    </a:p>
                    <a:p>
                      <a:pPr algn="ctr"/>
                      <a:r>
                        <a:rPr lang="it-IT" sz="1600" b="1" dirty="0" err="1" smtClean="0"/>
                        <a:t>Tirze</a:t>
                      </a:r>
                      <a:r>
                        <a:rPr lang="it-IT" sz="1600" b="1" dirty="0" smtClean="0"/>
                        <a:t>/Sema/Lira/NB</a:t>
                      </a:r>
                    </a:p>
                    <a:p>
                      <a:pPr algn="ctr"/>
                      <a:r>
                        <a:rPr lang="it-IT" sz="1600" dirty="0" smtClean="0"/>
                        <a:t>(Class II)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063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MASH/MASLD</a:t>
                      </a:r>
                      <a:endParaRPr lang="it-IT" sz="16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Tirzep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Lirag</a:t>
                      </a:r>
                      <a:r>
                        <a:rPr lang="it-IT" sz="1600" b="1" dirty="0" smtClean="0"/>
                        <a:t>.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Tirzepatide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Semaglutide</a:t>
                      </a:r>
                      <a:endParaRPr lang="it-IT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(Class II)</a:t>
                      </a:r>
                      <a:endParaRPr lang="it-I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1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Sleep</a:t>
                      </a:r>
                      <a:r>
                        <a:rPr lang="it-IT" sz="1600" b="0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apnea </a:t>
                      </a:r>
                      <a:r>
                        <a:rPr lang="it-IT" sz="1600" b="0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syndrome</a:t>
                      </a:r>
                      <a:endParaRPr lang="it-IT" sz="1600" b="0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Tirzep</a:t>
                      </a:r>
                      <a:r>
                        <a:rPr lang="it-IT" sz="1600" b="1" dirty="0" smtClean="0"/>
                        <a:t>./</a:t>
                      </a:r>
                      <a:r>
                        <a:rPr lang="it-IT" sz="1600" b="1" dirty="0" err="1" smtClean="0"/>
                        <a:t>Lirag</a:t>
                      </a:r>
                      <a:r>
                        <a:rPr lang="it-IT" sz="1600" b="1" dirty="0" smtClean="0"/>
                        <a:t>.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Tirzepatide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Tirzepatide</a:t>
                      </a:r>
                      <a:r>
                        <a:rPr lang="it-IT" sz="1600" baseline="0" dirty="0" smtClean="0"/>
                        <a:t> </a:t>
                      </a:r>
                    </a:p>
                    <a:p>
                      <a:pPr algn="ctr"/>
                      <a:r>
                        <a:rPr lang="it-IT" sz="1600" baseline="0" dirty="0" smtClean="0"/>
                        <a:t>(Class II)</a:t>
                      </a:r>
                      <a:endParaRPr lang="it-IT" sz="1600" dirty="0" smtClean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501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Knee</a:t>
                      </a:r>
                      <a:r>
                        <a:rPr lang="it-IT" sz="1600" b="0" i="1" u="none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600" b="0" i="1" u="none" kern="1200" dirty="0" err="1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osteoarthritis</a:t>
                      </a:r>
                      <a:endParaRPr lang="it-IT" sz="1600" b="0" i="1" u="none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kern="12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Liraglutide</a:t>
                      </a:r>
                      <a:endParaRPr lang="it-IT" sz="1600" kern="12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b="1" dirty="0" err="1" smtClean="0"/>
                        <a:t>Semaglutide</a:t>
                      </a:r>
                      <a:endParaRPr lang="it-IT" sz="1600" b="1" dirty="0" smtClean="0"/>
                    </a:p>
                    <a:p>
                      <a:pPr algn="ctr"/>
                      <a:r>
                        <a:rPr lang="it-IT" sz="1600" dirty="0" smtClean="0"/>
                        <a:t>(Class III)</a:t>
                      </a:r>
                      <a:endParaRPr lang="it-IT" sz="1600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478858"/>
                  </a:ext>
                </a:extLst>
              </a:tr>
            </a:tbl>
          </a:graphicData>
        </a:graphic>
      </p:graphicFrame>
      <p:sp>
        <p:nvSpPr>
          <p:cNvPr id="6" name="Rettangolo 5"/>
          <p:cNvSpPr/>
          <p:nvPr/>
        </p:nvSpPr>
        <p:spPr>
          <a:xfrm>
            <a:off x="111037" y="667388"/>
            <a:ext cx="334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OMM across different Guidelines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9020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68701" y="1525104"/>
            <a:ext cx="10918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Search string</a:t>
            </a:r>
            <a:r>
              <a:rPr lang="en-US" sz="1600" dirty="0"/>
              <a:t>: (obesity or overweight) AND (</a:t>
            </a:r>
            <a:r>
              <a:rPr lang="en-US" sz="1600" dirty="0" err="1"/>
              <a:t>orlistat</a:t>
            </a:r>
            <a:r>
              <a:rPr lang="en-US" sz="1600" dirty="0"/>
              <a:t> OR naltrexone OR bupropion OR </a:t>
            </a:r>
            <a:r>
              <a:rPr lang="en-US" sz="1600" dirty="0" err="1"/>
              <a:t>liraglutide</a:t>
            </a:r>
            <a:r>
              <a:rPr lang="en-US" sz="1600" dirty="0"/>
              <a:t> OR </a:t>
            </a:r>
            <a:r>
              <a:rPr lang="en-US" sz="1600" dirty="0" err="1"/>
              <a:t>semaglutide</a:t>
            </a:r>
            <a:r>
              <a:rPr lang="en-US" sz="1600" dirty="0"/>
              <a:t> OR </a:t>
            </a:r>
            <a:r>
              <a:rPr lang="en-US" sz="1600" dirty="0" err="1" smtClean="0"/>
              <a:t>tirzepatide</a:t>
            </a:r>
            <a:r>
              <a:rPr lang="en-US" sz="1600" dirty="0" smtClean="0"/>
              <a:t> OR phentermine/</a:t>
            </a:r>
            <a:r>
              <a:rPr lang="en-US" sz="1600" dirty="0" err="1" smtClean="0"/>
              <a:t>topiramate</a:t>
            </a:r>
            <a:r>
              <a:rPr lang="en-US" sz="1600" dirty="0" smtClean="0"/>
              <a:t>) </a:t>
            </a:r>
            <a:endParaRPr lang="it-IT" sz="1600" dirty="0"/>
          </a:p>
        </p:txBody>
      </p:sp>
      <p:pic>
        <p:nvPicPr>
          <p:cNvPr id="4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455" y="2446095"/>
            <a:ext cx="7614564" cy="40846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6" name="CasellaDiTesto 5"/>
          <p:cNvSpPr txBox="1"/>
          <p:nvPr/>
        </p:nvSpPr>
        <p:spPr>
          <a:xfrm>
            <a:off x="2900812" y="2764407"/>
            <a:ext cx="3973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 smtClean="0"/>
              <a:t>Trials on OMM</a:t>
            </a:r>
            <a:r>
              <a:rPr lang="it-IT" b="1" dirty="0" smtClean="0"/>
              <a:t>: 798 </a:t>
            </a:r>
            <a:r>
              <a:rPr lang="it-IT" i="1" dirty="0" smtClean="0"/>
              <a:t>up to 24</a:t>
            </a:r>
            <a:r>
              <a:rPr lang="it-IT" i="1" baseline="30000" dirty="0" smtClean="0"/>
              <a:t>th</a:t>
            </a:r>
            <a:r>
              <a:rPr lang="it-IT" i="1" dirty="0" smtClean="0"/>
              <a:t>, </a:t>
            </a:r>
            <a:r>
              <a:rPr lang="it-IT" i="1" dirty="0" err="1" smtClean="0"/>
              <a:t>Oct</a:t>
            </a:r>
            <a:r>
              <a:rPr lang="it-IT" i="1" dirty="0" smtClean="0"/>
              <a:t> 2025</a:t>
            </a:r>
            <a:endParaRPr lang="it-IT" i="1" dirty="0"/>
          </a:p>
        </p:txBody>
      </p:sp>
      <p:sp>
        <p:nvSpPr>
          <p:cNvPr id="8" name="Rettangolo 7"/>
          <p:cNvSpPr/>
          <p:nvPr/>
        </p:nvSpPr>
        <p:spPr>
          <a:xfrm>
            <a:off x="265167" y="805189"/>
            <a:ext cx="4428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b="1" dirty="0" smtClean="0"/>
              <a:t>How to </a:t>
            </a:r>
            <a:r>
              <a:rPr lang="it-IT" sz="2800" b="1" dirty="0" err="1" smtClean="0"/>
              <a:t>manage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all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this</a:t>
            </a:r>
            <a:r>
              <a:rPr lang="it-IT" sz="2800" b="1" dirty="0" smtClean="0"/>
              <a:t> info?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23441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8295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/>
              <a:t>Pyramid</a:t>
            </a:r>
            <a:r>
              <a:rPr lang="it-IT" sz="2400" b="1" dirty="0" smtClean="0"/>
              <a:t> of </a:t>
            </a:r>
            <a:r>
              <a:rPr lang="it-IT" sz="2400" b="1" dirty="0" err="1" smtClean="0"/>
              <a:t>scientific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evidence</a:t>
            </a:r>
            <a:r>
              <a:rPr lang="it-IT" sz="2400" b="1" dirty="0" smtClean="0"/>
              <a:t>: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efficacy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it-IT" sz="2400" b="1" dirty="0" err="1" smtClean="0">
                <a:solidFill>
                  <a:schemeClr val="accent1">
                    <a:lumMod val="75000"/>
                  </a:schemeClr>
                </a:solidFill>
              </a:rPr>
              <a:t>safety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t-IT" sz="2400" b="1" dirty="0"/>
              <a:t>based on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RCT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AutoShape 2" descr="The Evidence-Based Medicine Pyramid! - Students 4 Best Evid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5" y="1872051"/>
            <a:ext cx="6019800" cy="34417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234242" y="3735237"/>
            <a:ext cx="3071003" cy="448574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417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12407"/>
          <a:stretch/>
        </p:blipFill>
        <p:spPr>
          <a:xfrm>
            <a:off x="431321" y="1837546"/>
            <a:ext cx="4261449" cy="34417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19843" y="2570672"/>
            <a:ext cx="2096218" cy="862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11017" r="38215"/>
          <a:stretch/>
        </p:blipFill>
        <p:spPr>
          <a:xfrm>
            <a:off x="5583868" y="1035718"/>
            <a:ext cx="6030162" cy="50286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63400" t="92943" b="488"/>
          <a:stretch/>
        </p:blipFill>
        <p:spPr>
          <a:xfrm>
            <a:off x="7841411" y="6349041"/>
            <a:ext cx="3973969" cy="30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306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12407"/>
          <a:stretch/>
        </p:blipFill>
        <p:spPr>
          <a:xfrm>
            <a:off x="431321" y="1837546"/>
            <a:ext cx="4261449" cy="34417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319843" y="2570672"/>
            <a:ext cx="2096218" cy="862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4"/>
          <a:srcRect l="11017" r="38215"/>
          <a:stretch/>
        </p:blipFill>
        <p:spPr>
          <a:xfrm>
            <a:off x="5583868" y="1035718"/>
            <a:ext cx="6030162" cy="5028652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/>
          <a:srcRect l="63400" t="92943" b="488"/>
          <a:stretch/>
        </p:blipFill>
        <p:spPr>
          <a:xfrm>
            <a:off x="7841411" y="6349041"/>
            <a:ext cx="3973969" cy="30192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444596" y="715992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GRADE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4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2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55" y="1540042"/>
            <a:ext cx="6035287" cy="203607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986068" y="3416060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SIO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35" y="3922566"/>
            <a:ext cx="5401807" cy="265851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095336" y="5906218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EASO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999203" y="5858138"/>
            <a:ext cx="40661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Barazzoni</a:t>
            </a:r>
            <a:r>
              <a:rPr lang="it-IT" sz="1400" dirty="0" smtClean="0"/>
              <a:t> 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dirty="0" err="1" smtClean="0"/>
              <a:t>McGowan</a:t>
            </a:r>
            <a:r>
              <a:rPr lang="it-IT" sz="1400" dirty="0" smtClean="0"/>
              <a:t> B, et al., </a:t>
            </a:r>
            <a:r>
              <a:rPr lang="it-IT" sz="1400" dirty="0" err="1" smtClean="0"/>
              <a:t>Nat</a:t>
            </a:r>
            <a:r>
              <a:rPr lang="it-IT" sz="1400" dirty="0" smtClean="0"/>
              <a:t> </a:t>
            </a:r>
            <a:r>
              <a:rPr lang="it-IT" sz="1400" dirty="0" err="1" smtClean="0"/>
              <a:t>Med</a:t>
            </a:r>
            <a:r>
              <a:rPr lang="it-IT" sz="1400" dirty="0" smtClean="0"/>
              <a:t>, 2025; 3229–3232</a:t>
            </a:r>
          </a:p>
          <a:p>
            <a:r>
              <a:rPr lang="it-IT" sz="1400" dirty="0" err="1" smtClean="0"/>
              <a:t>Pedersen</a:t>
            </a:r>
            <a:r>
              <a:rPr lang="it-IT" sz="1400" dirty="0" smtClean="0"/>
              <a:t> S, et al., CMAJ 2025; E797-809</a:t>
            </a:r>
            <a:endParaRPr lang="it-IT" sz="14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9976" y="3196750"/>
            <a:ext cx="5700186" cy="18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9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5" y="1540042"/>
            <a:ext cx="6035287" cy="203607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986068" y="3416060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SIO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35" y="3922566"/>
            <a:ext cx="5401807" cy="265851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095336" y="5906218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EASO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999203" y="5858138"/>
            <a:ext cx="40661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Barazzoni</a:t>
            </a:r>
            <a:r>
              <a:rPr lang="it-IT" sz="1400" dirty="0" smtClean="0"/>
              <a:t> 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dirty="0" err="1" smtClean="0"/>
              <a:t>McGowan</a:t>
            </a:r>
            <a:r>
              <a:rPr lang="it-IT" sz="1400" dirty="0" smtClean="0"/>
              <a:t> B, et al., </a:t>
            </a:r>
            <a:r>
              <a:rPr lang="it-IT" sz="1400" dirty="0" err="1" smtClean="0"/>
              <a:t>Nat</a:t>
            </a:r>
            <a:r>
              <a:rPr lang="it-IT" sz="1400" dirty="0" smtClean="0"/>
              <a:t> </a:t>
            </a:r>
            <a:r>
              <a:rPr lang="it-IT" sz="1400" dirty="0" err="1" smtClean="0"/>
              <a:t>Med</a:t>
            </a:r>
            <a:r>
              <a:rPr lang="it-IT" sz="1400" dirty="0" smtClean="0"/>
              <a:t>, 2025; 3229–3232</a:t>
            </a:r>
          </a:p>
          <a:p>
            <a:r>
              <a:rPr lang="it-IT" sz="1400" dirty="0" err="1" smtClean="0"/>
              <a:t>Pedersen</a:t>
            </a:r>
            <a:r>
              <a:rPr lang="it-IT" sz="1400" dirty="0" smtClean="0"/>
              <a:t> S, et al., CMAJ 2025; E797-809</a:t>
            </a:r>
            <a:endParaRPr lang="it-IT" sz="14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976" y="3196750"/>
            <a:ext cx="5700186" cy="1806571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02" r="12407"/>
          <a:stretch/>
        </p:blipFill>
        <p:spPr>
          <a:xfrm>
            <a:off x="3795623" y="2001447"/>
            <a:ext cx="4261449" cy="3441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glow rad="469900">
              <a:srgbClr val="D9BBF7">
                <a:alpha val="48235"/>
              </a:srgbClr>
            </a:glow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25400">
            <a:bevelT w="0" h="0"/>
            <a:contourClr>
              <a:srgbClr val="7030A0"/>
            </a:contourClr>
          </a:sp3d>
        </p:spPr>
      </p:pic>
      <p:sp>
        <p:nvSpPr>
          <p:cNvPr id="13" name="Rettangolo 12"/>
          <p:cNvSpPr/>
          <p:nvPr/>
        </p:nvSpPr>
        <p:spPr>
          <a:xfrm>
            <a:off x="4684145" y="2734573"/>
            <a:ext cx="2096218" cy="862642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4697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4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766573" y="0"/>
            <a:ext cx="9180512" cy="6872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53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7491476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4;p17"/>
          <p:cNvPicPr preferRelativeResize="0"/>
          <p:nvPr/>
        </p:nvPicPr>
        <p:blipFill rotWithShape="1">
          <a:blip r:embed="rId3">
            <a:alphaModFix/>
          </a:blip>
          <a:srcRect l="66801" r="77" b="90061"/>
          <a:stretch/>
        </p:blipFill>
        <p:spPr>
          <a:xfrm>
            <a:off x="9144009" y="1"/>
            <a:ext cx="3040655" cy="6830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ttangolo 9"/>
          <p:cNvSpPr/>
          <p:nvPr/>
        </p:nvSpPr>
        <p:spPr>
          <a:xfrm>
            <a:off x="265167" y="805189"/>
            <a:ext cx="3818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/>
              <a:t>How to </a:t>
            </a:r>
            <a:r>
              <a:rPr lang="it-IT" sz="2400" b="1" dirty="0" err="1" smtClean="0"/>
              <a:t>manage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all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this</a:t>
            </a:r>
            <a:r>
              <a:rPr lang="it-IT" sz="2400" b="1" dirty="0" smtClean="0"/>
              <a:t> info?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5" y="1540042"/>
            <a:ext cx="6035287" cy="2036073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4986068" y="3416060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SIO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35" y="3922566"/>
            <a:ext cx="5401807" cy="2658513"/>
          </a:xfrm>
          <a:prstGeom prst="rect">
            <a:avLst/>
          </a:prstGeom>
        </p:spPr>
      </p:pic>
      <p:sp>
        <p:nvSpPr>
          <p:cNvPr id="15" name="CasellaDiTesto 14"/>
          <p:cNvSpPr txBox="1"/>
          <p:nvPr/>
        </p:nvSpPr>
        <p:spPr>
          <a:xfrm>
            <a:off x="5095336" y="5906218"/>
            <a:ext cx="1285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</a:rPr>
              <a:t>EASO</a:t>
            </a:r>
            <a:endParaRPr lang="it-IT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999203" y="5858138"/>
            <a:ext cx="40661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dirty="0" err="1" smtClean="0"/>
              <a:t>Barazzoni</a:t>
            </a:r>
            <a:r>
              <a:rPr lang="it-IT" sz="1400" dirty="0" smtClean="0"/>
              <a:t> R, et al., EWD, 2025; Manuscript </a:t>
            </a:r>
            <a:r>
              <a:rPr lang="it-IT" sz="1400" dirty="0" err="1" smtClean="0"/>
              <a:t>submitted</a:t>
            </a:r>
            <a:endParaRPr lang="it-IT" sz="1400" dirty="0" smtClean="0"/>
          </a:p>
          <a:p>
            <a:r>
              <a:rPr lang="it-IT" sz="1400" dirty="0" err="1" smtClean="0"/>
              <a:t>McGowan</a:t>
            </a:r>
            <a:r>
              <a:rPr lang="it-IT" sz="1400" dirty="0" smtClean="0"/>
              <a:t> B, et al., </a:t>
            </a:r>
            <a:r>
              <a:rPr lang="it-IT" sz="1400" dirty="0" err="1" smtClean="0"/>
              <a:t>Nat</a:t>
            </a:r>
            <a:r>
              <a:rPr lang="it-IT" sz="1400" dirty="0" smtClean="0"/>
              <a:t> </a:t>
            </a:r>
            <a:r>
              <a:rPr lang="it-IT" sz="1400" dirty="0" err="1" smtClean="0"/>
              <a:t>Med</a:t>
            </a:r>
            <a:r>
              <a:rPr lang="it-IT" sz="1400" dirty="0" smtClean="0"/>
              <a:t>, 2025; 3229–3232</a:t>
            </a:r>
          </a:p>
          <a:p>
            <a:r>
              <a:rPr lang="it-IT" sz="1400" dirty="0" err="1" smtClean="0"/>
              <a:t>Pedersen</a:t>
            </a:r>
            <a:r>
              <a:rPr lang="it-IT" sz="1400" dirty="0" smtClean="0"/>
              <a:t> S, et al., CMAJ 2025; E797-809</a:t>
            </a:r>
            <a:endParaRPr lang="it-IT" sz="1400" dirty="0"/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9976" y="3196750"/>
            <a:ext cx="5700186" cy="180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3080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</TotalTime>
  <Words>624</Words>
  <Application>Microsoft Office PowerPoint</Application>
  <PresentationFormat>Widescreen</PresentationFormat>
  <Paragraphs>160</Paragraphs>
  <Slides>23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19</cp:revision>
  <dcterms:created xsi:type="dcterms:W3CDTF">2025-10-21T09:21:05Z</dcterms:created>
  <dcterms:modified xsi:type="dcterms:W3CDTF">2025-10-22T13:51:53Z</dcterms:modified>
</cp:coreProperties>
</file>